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3">
  <p:sldMasterIdLst>
    <p:sldMasterId id="2147483648" r:id="rId1"/>
    <p:sldMasterId id="2147483660" r:id="rId2"/>
  </p:sldMasterIdLst>
  <p:sldIdLst>
    <p:sldId id="270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75" d="100"/>
          <a:sy n="75" d="100"/>
        </p:scale>
        <p:origin x="2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2463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928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3238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013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675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12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11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90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009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561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3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4359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802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26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35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423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3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8436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4283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6260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8325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249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1AA6E-37F8-42C3-9DB8-B48E57AC6CB6}" type="datetimeFigureOut">
              <a:rPr lang="ar-IQ" smtClean="0"/>
              <a:t>16/03/1440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01A8-7C60-431C-BB35-1BB5F391C95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0880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11/24/2018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19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iq/url?sa=i&amp;rct=j&amp;q=&amp;esrc=s&amp;source=images&amp;cd=&amp;cad=rja&amp;uact=8&amp;ved=0ahUKEwil8YWDp-TWAhWIORQKHflXCWgQjRwIBw&amp;url=https://www.shutterstock.com/search/animal+cell&amp;psig=AOvVaw0XgkCCmrS6V5IgfUavhXxJ&amp;ust=150766438366074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iq/url?sa=i&amp;rct=j&amp;q=&amp;esrc=s&amp;source=images&amp;cd=&amp;cad=rja&amp;uact=8&amp;ved=0ahUKEwi3oNrKp-TWAhVNrRQKHaKKCW0QjRwIBw&amp;url=http://thesistut.com/prokaryotic-cell-anatomy.html&amp;psig=AOvVaw0XgkCCmrS6V5IgfUavhXxJ&amp;ust=150766438366074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228600" lvl="0" indent="-228600" algn="l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5400" dirty="0">
                <a:solidFill>
                  <a:prstClr val="black"/>
                </a:solidFill>
                <a:latin typeface="Calibri Light" panose="020F0302020204030204"/>
              </a:rPr>
              <a:t>Anatomy and physiology of cells</a:t>
            </a:r>
            <a:endParaRPr lang="en-US" sz="5400" dirty="0">
              <a:solidFill>
                <a:prstClr val="black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9448800" cy="1752600"/>
          </a:xfrm>
        </p:spPr>
        <p:txBody>
          <a:bodyPr>
            <a:normAutofit/>
          </a:bodyPr>
          <a:lstStyle/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Dr. Mahdi H. </a:t>
            </a:r>
            <a:r>
              <a:rPr lang="en-US" dirty="0" err="1" smtClean="0">
                <a:solidFill>
                  <a:prstClr val="black"/>
                </a:solidFill>
                <a:latin typeface="Calibri Light" panose="020F0302020204030204"/>
              </a:rPr>
              <a:t>Hammadi</a:t>
            </a:r>
            <a:endParaRPr lang="en-US" dirty="0" smtClean="0">
              <a:solidFill>
                <a:prstClr val="black"/>
              </a:solidFill>
              <a:latin typeface="Calibri Light" panose="020F0302020204030204"/>
            </a:endParaRPr>
          </a:p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en-US" dirty="0" smtClean="0">
                <a:solidFill>
                  <a:prstClr val="black"/>
                </a:solidFill>
                <a:latin typeface="Calibri Light" panose="020F0302020204030204"/>
              </a:rPr>
              <a:t>PhD  Sc. Clinical  Physiology  </a:t>
            </a:r>
            <a:endParaRPr lang="en-US" dirty="0">
              <a:solidFill>
                <a:prstClr val="black"/>
              </a:solidFill>
            </a:endParaRPr>
          </a:p>
          <a:p>
            <a:endParaRPr lang="ar-IQ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0"/>
            <a:ext cx="37338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l" rtl="0">
              <a:spcBef>
                <a:spcPct val="0"/>
              </a:spcBef>
              <a:defRPr/>
            </a:pPr>
            <a:r>
              <a:rPr lang="en-US" b="1" dirty="0" smtClean="0">
                <a:solidFill>
                  <a:prstClr val="black"/>
                </a:solidFill>
                <a:latin typeface="Book Antiqua" pitchFamily="18" charset="0"/>
              </a:rPr>
              <a:t> </a:t>
            </a:r>
            <a:endParaRPr lang="ar-IQ" b="1" dirty="0">
              <a:solidFill>
                <a:prstClr val="black"/>
              </a:solidFill>
              <a:latin typeface="Book Antiqua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62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1"/>
            <a:ext cx="1600200" cy="1511727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334134" y="2247899"/>
            <a:ext cx="8571866" cy="1352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rtl="0">
              <a:spcBef>
                <a:spcPct val="0"/>
              </a:spcBef>
              <a:defRPr/>
            </a:pPr>
            <a:r>
              <a:rPr lang="en-US" sz="4400" b="1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endParaRPr lang="ar-IQ" sz="4400" b="1" dirty="0"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828799" y="3886200"/>
            <a:ext cx="8610601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endParaRPr lang="ar-IQ" sz="3200" b="1" dirty="0">
              <a:solidFill>
                <a:prstClr val="black"/>
              </a:solidFill>
            </a:endParaRPr>
          </a:p>
          <a:p>
            <a:pPr algn="ctr" rtl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endParaRPr lang="ar-IQ" sz="3200" b="1" dirty="0">
              <a:solidFill>
                <a:prstClr val="black"/>
              </a:solidFill>
            </a:endParaRPr>
          </a:p>
        </p:txBody>
      </p:sp>
      <p:pic>
        <p:nvPicPr>
          <p:cNvPr id="9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39200" y="228600"/>
            <a:ext cx="1600200" cy="1511727"/>
          </a:xfrm>
          <a:prstGeom prst="rect">
            <a:avLst/>
          </a:prstGeom>
          <a:noFill/>
        </p:spPr>
      </p:pic>
      <p:pic>
        <p:nvPicPr>
          <p:cNvPr id="13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865358" y="228599"/>
            <a:ext cx="1600200" cy="1511727"/>
          </a:xfrm>
          <a:prstGeom prst="rect">
            <a:avLst/>
          </a:prstGeom>
          <a:noFill/>
        </p:spPr>
      </p:pic>
      <p:pic>
        <p:nvPicPr>
          <p:cNvPr id="14" name="Picture 2" descr="صورة ذات صلة"/>
          <p:cNvPicPr>
            <a:picLocks noChangeAspect="1" noChangeArrowheads="1"/>
          </p:cNvPicPr>
          <p:nvPr/>
        </p:nvPicPr>
        <p:blipFill>
          <a:blip r:embed="rId2" cstate="print"/>
          <a:srcRect l="5206" r="4555"/>
          <a:stretch>
            <a:fillRect/>
          </a:stretch>
        </p:blipFill>
        <p:spPr bwMode="auto">
          <a:xfrm>
            <a:off x="8331200" y="228600"/>
            <a:ext cx="2108200" cy="1616077"/>
          </a:xfrm>
          <a:prstGeom prst="rect">
            <a:avLst/>
          </a:prstGeom>
          <a:noFill/>
        </p:spPr>
      </p:pic>
      <p:pic>
        <p:nvPicPr>
          <p:cNvPr id="15" name="صورة 14" descr="C:\Users\FUJISU\Desktop\IMG-16907f31729bef2e96175c6d36d51693-V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97" t="7214" r="79645" b="72561"/>
          <a:stretch/>
        </p:blipFill>
        <p:spPr bwMode="auto">
          <a:xfrm>
            <a:off x="1334134" y="228599"/>
            <a:ext cx="2399665" cy="17907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9789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Cytosol (ICF) (cytoplasm)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 water, ions, and enzymes.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Ribosomes (cytoplasm)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Particles made of proteins and RNA where protein synthesis occurs. They may float freely or be attached to internal membranes.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Cytoskeleton (cytoplasm)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network of protein fibers that run throughout the cytosol and supports and moves the cellular structures.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Organelles (cytoplasm)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Membranous structures with distinctive shapes and function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Endoplasmic Reticulum (organelle</a:t>
            </a:r>
            <a:r>
              <a:rPr lang="en-US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network of membrane enclosed passage ways that run throughout the cytosol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979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Rough Endoplasmic Reticulum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 Ribosomes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Smooth Endoplasmic Reticulum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 no ribosomes. Stores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ions and makes or breaks fat.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Golgi Apparatus (Organelle)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series of flatten membrane-bound sacs stacked upon each other.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name job the </a:t>
            </a:r>
            <a:r>
              <a:rPr lang="en-US" sz="3600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Golgi apparatus</a:t>
            </a:r>
            <a:r>
              <a:rPr lang="en-US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receives and sorts products of the rough ER and packages them into vesicles for proper delivery within or out of cell.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the production of lysosomes.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8037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Lysosomes (organelle)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Membrane-bound sacs containing digestive enzymes to be secreted or for intracellular digestion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Peroxisomes (organelle)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Membrane-enclosed sacs containing enzymes to destroy various harmful molecules.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Mitochondria (organelle)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Provide the most energy used by the cell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Nucleus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Contains genetic information or DNA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425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Centrioles (organelle)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pair of cylindrical organelles located close to the nucleus. Important for cell division.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main function of pores in the nucleus</a:t>
            </a:r>
            <a:r>
              <a:rPr lang="en-US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Allow for substances in/out of the cell.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6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endParaRPr lang="ar-IQ" dirty="0"/>
          </a:p>
        </p:txBody>
      </p:sp>
      <p:pic>
        <p:nvPicPr>
          <p:cNvPr id="4" name="Picture 14" descr="Image result for ‪anatomy   cell structure‬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93900"/>
            <a:ext cx="10515600" cy="424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95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1" descr="Image result for ‪anatomy   cell structure‬‏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91594"/>
            <a:ext cx="10515600" cy="36568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968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major function of the </a:t>
            </a:r>
            <a:r>
              <a:rPr lang="en-US" sz="36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plasmic</a:t>
            </a:r>
            <a:r>
              <a:rPr lang="en-US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membrane?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Binds the cell between the inside and the outside.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Determines what substances leave and enter the cell.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2 major fluids which travel within or out of the </a:t>
            </a:r>
            <a:r>
              <a:rPr lang="en-US" sz="32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plasmic</a:t>
            </a:r>
            <a:r>
              <a:rPr lang="en-US" sz="3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membrane?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ECF - extracellular fluid 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ICF- intracellular fluid (cytosol)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2556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3 different types of ECF</a:t>
            </a:r>
            <a:r>
              <a:rPr lang="en-US" sz="3600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Interstitial Fluid 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Plasma 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Lymph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Interstitial Fluid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 known as 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intracellular fluid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 tissue fluid- located between cells of tissues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Plasma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liquid component of blood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Lymph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Liquid located in lymphatic vessels.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850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structure of the </a:t>
            </a:r>
            <a:r>
              <a:rPr lang="en-US" sz="2400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plasmic</a:t>
            </a: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membrane is described as what? and what is its structure?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Fluid-</a:t>
            </a:r>
            <a:r>
              <a:rPr lang="en-US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mosiac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Model - a lipid bilayer containing proteins.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16" name="عنصر نائب للمحتوى 115" descr="fluid-mosaic 2d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5625"/>
            <a:ext cx="9690100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443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Integral proteins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Strongly attached to the membrane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Peripheral Proteins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Loosely attached to the membrane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Diffusion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way most substances move within the cell. 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way substances move in/out of cell. 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spontaneous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Concentration Gradient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Different levels of concentration is the net movement of diffusion.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happens when the molecules are small enough to pass through the membrane and down the concentration gradient?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movement requires the cell to do no work.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160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Simple diffusion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diffusion of dissolved substances through the lipid bilayer of the membrane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Facilitated Diffusion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diffusion of dissolved substances through an integral protein gate in the membrane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Osmosis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Water diffusion across the membrane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happens when the molecules are too large to pass through the </a:t>
            </a:r>
            <a:r>
              <a:rPr lang="en-US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plasmic</a:t>
            </a: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membrane by diffusion?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cells requires work thus beginning of Active Transport or Vesicular Transport.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937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2 parts of Vesicular transport</a:t>
            </a:r>
            <a:r>
              <a:rPr lang="en-US" sz="36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Endocytosis and Exocytosis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Endocytosis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Large molecules enter the cell with the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plasmic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membrane producing vessels.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Exocytosis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Large molecules exiting the cell. </a:t>
            </a:r>
            <a:b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they are formed in vesicles which are formed within the cell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sz="3600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Cytoplasm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6000"/>
              </a:lnSpc>
              <a:spcAft>
                <a:spcPts val="8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part of the cell inside the </a:t>
            </a:r>
            <a:r>
              <a:rPr lang="en-US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plasmic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membrane , and outside the nucleus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568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463</Words>
  <Application>Microsoft Office PowerPoint</Application>
  <PresentationFormat>ملء الشاشة</PresentationFormat>
  <Paragraphs>84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13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Symbol</vt:lpstr>
      <vt:lpstr>Times New Roman</vt:lpstr>
      <vt:lpstr>نسق Office</vt:lpstr>
      <vt:lpstr>1_Office Theme</vt:lpstr>
      <vt:lpstr>Anatomy and physiology of cells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The structure of the plasmic membrane is described as what? and what is its structure? Fluid-mosiac Model - a lipid bilayer containing proteins.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FUJISU</dc:creator>
  <cp:lastModifiedBy>FUJISU</cp:lastModifiedBy>
  <cp:revision>6</cp:revision>
  <dcterms:created xsi:type="dcterms:W3CDTF">2018-11-18T07:06:21Z</dcterms:created>
  <dcterms:modified xsi:type="dcterms:W3CDTF">2018-11-24T08:59:19Z</dcterms:modified>
</cp:coreProperties>
</file>